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84" r:id="rId6"/>
    <p:sldId id="285" r:id="rId7"/>
    <p:sldId id="286" r:id="rId8"/>
    <p:sldId id="287" r:id="rId9"/>
    <p:sldId id="262" r:id="rId10"/>
    <p:sldId id="293" r:id="rId11"/>
    <p:sldId id="294" r:id="rId12"/>
    <p:sldId id="272" r:id="rId13"/>
    <p:sldId id="270" r:id="rId14"/>
    <p:sldId id="257" r:id="rId15"/>
    <p:sldId id="281" r:id="rId16"/>
    <p:sldId id="288" r:id="rId17"/>
    <p:sldId id="290" r:id="rId18"/>
    <p:sldId id="269" r:id="rId19"/>
    <p:sldId id="291" r:id="rId20"/>
    <p:sldId id="292" r:id="rId21"/>
    <p:sldId id="282" r:id="rId22"/>
    <p:sldId id="283" r:id="rId2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3"/>
    <p:restoredTop sz="96208"/>
  </p:normalViewPr>
  <p:slideViewPr>
    <p:cSldViewPr snapToGrid="0" snapToObjects="1">
      <p:cViewPr>
        <p:scale>
          <a:sx n="111" d="100"/>
          <a:sy n="111" d="100"/>
        </p:scale>
        <p:origin x="144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uisnunez/Dropbox%20(Personal)/MisDocumentos/UIS/Proyectos21/LACoNGA21/LACoNGAEstudiantes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uisnunez/Dropbox%20(Personal)/MisDocumentos/UIS/Proyectos21/LACoNGA21/LACoNGAEstudiantes2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uisnunez/Dropbox%20(Personal)/MisDocumentos/UIS/Proyectos21/LACoNGA21/LACoNGAEstudiantes2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baseline="0" dirty="0"/>
              <a:t> </a:t>
            </a:r>
            <a:r>
              <a:rPr lang="en-US" baseline="0" dirty="0" err="1"/>
              <a:t>estudiantes</a:t>
            </a:r>
            <a:r>
              <a:rPr lang="en-US" baseline="0" dirty="0"/>
              <a:t> </a:t>
            </a:r>
            <a:r>
              <a:rPr lang="en-US" baseline="0" dirty="0" err="1"/>
              <a:t>cursos</a:t>
            </a:r>
            <a:r>
              <a:rPr lang="en-US" baseline="0" dirty="0"/>
              <a:t>: </a:t>
            </a:r>
            <a:endParaRPr lang="en-US" dirty="0"/>
          </a:p>
        </c:rich>
      </c:tx>
      <c:layout>
        <c:manualLayout>
          <c:xMode val="edge"/>
          <c:yMode val="edge"/>
          <c:x val="0.13192333905410497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O"/>
        </a:p>
      </c:txPr>
    </c:title>
    <c:autoTitleDeleted val="0"/>
    <c:plotArea>
      <c:layout/>
      <c:pie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B2C-5249-A1E5-81F17ACC84C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B2C-5249-A1E5-81F17ACC84C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B2C-5249-A1E5-81F17ACC84C0}"/>
              </c:ext>
            </c:extLst>
          </c:dPt>
          <c:dLbls>
            <c:dLbl>
              <c:idx val="0"/>
              <c:layout>
                <c:manualLayout>
                  <c:x val="-0.24592729294254884"/>
                  <c:y val="5.515218049666863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2C-5249-A1E5-81F17ACC84C0}"/>
                </c:ext>
              </c:extLst>
            </c:dLbl>
            <c:dLbl>
              <c:idx val="1"/>
              <c:layout>
                <c:manualLayout>
                  <c:x val="0.1106350247885681"/>
                  <c:y val="-0.2214421184130829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2C-5249-A1E5-81F17ACC84C0}"/>
                </c:ext>
              </c:extLst>
            </c:dLbl>
            <c:dLbl>
              <c:idx val="2"/>
              <c:layout>
                <c:manualLayout>
                  <c:x val="0.18240731627296591"/>
                  <c:y val="0.14657660130224107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O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643518518518516"/>
                      <c:h val="3.774928073894608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B2C-5249-A1E5-81F17ACC84C0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O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TodosDef!$A$83:$A$85</c:f>
              <c:strCache>
                <c:ptCount val="3"/>
                <c:pt idx="0">
                  <c:v>Theory </c:v>
                </c:pt>
                <c:pt idx="1">
                  <c:v>Data</c:v>
                </c:pt>
                <c:pt idx="2">
                  <c:v>Instrumentation</c:v>
                </c:pt>
              </c:strCache>
            </c:strRef>
          </c:cat>
          <c:val>
            <c:numRef>
              <c:f>TodosDef!$B$83:$B$85</c:f>
              <c:numCache>
                <c:formatCode>General</c:formatCode>
                <c:ptCount val="3"/>
                <c:pt idx="0">
                  <c:v>40</c:v>
                </c:pt>
                <c:pt idx="1">
                  <c:v>42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2C-5249-A1E5-81F17ACC84C0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baseline="0" dirty="0"/>
              <a:t> </a:t>
            </a:r>
            <a:r>
              <a:rPr lang="en-US" baseline="0" dirty="0" err="1"/>
              <a:t>Estudiantes</a:t>
            </a:r>
            <a:r>
              <a:rPr lang="en-US" baseline="0" dirty="0"/>
              <a:t> </a:t>
            </a:r>
            <a:r>
              <a:rPr lang="en-US" baseline="0" dirty="0" err="1"/>
              <a:t>Pais</a:t>
            </a:r>
            <a:endParaRPr lang="en-US" dirty="0"/>
          </a:p>
        </c:rich>
      </c:tx>
      <c:layout>
        <c:manualLayout>
          <c:xMode val="edge"/>
          <c:yMode val="edge"/>
          <c:x val="0.15995042866692993"/>
          <c:y val="0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O"/>
        </a:p>
      </c:txPr>
    </c:title>
    <c:autoTitleDeleted val="0"/>
    <c:plotArea>
      <c:layout>
        <c:manualLayout>
          <c:layoutTarget val="inner"/>
          <c:xMode val="edge"/>
          <c:yMode val="edge"/>
          <c:x val="0.11730891775771815"/>
          <c:y val="0.1950533133328832"/>
          <c:w val="0.62636350486526216"/>
          <c:h val="0.783869891396773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2B2-C942-846C-54C6E2153F4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2B2-C942-846C-54C6E2153F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2B2-C942-846C-54C6E2153F4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2B2-C942-846C-54C6E2153F4D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O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TodosDef!$A$77:$A$80</c:f>
              <c:strCache>
                <c:ptCount val="4"/>
                <c:pt idx="0">
                  <c:v>Colombia </c:v>
                </c:pt>
                <c:pt idx="1">
                  <c:v>Ecuador</c:v>
                </c:pt>
                <c:pt idx="2">
                  <c:v>Perú</c:v>
                </c:pt>
                <c:pt idx="3">
                  <c:v>Venezuela</c:v>
                </c:pt>
              </c:strCache>
            </c:strRef>
          </c:cat>
          <c:val>
            <c:numRef>
              <c:f>TodosDef!$B$77:$B$80</c:f>
              <c:numCache>
                <c:formatCode>General</c:formatCode>
                <c:ptCount val="4"/>
                <c:pt idx="0">
                  <c:v>32</c:v>
                </c:pt>
                <c:pt idx="1">
                  <c:v>4</c:v>
                </c:pt>
                <c:pt idx="2">
                  <c:v>24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B2-C942-846C-54C6E2153F4D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Estudiantes por institución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O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TodosDef!$B$179</c:f>
              <c:strCache>
                <c:ptCount val="1"/>
                <c:pt idx="0">
                  <c:v>Estudiantes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E12-D54A-92CC-90D03276E6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E12-D54A-92CC-90D03276E6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E12-D54A-92CC-90D03276E6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E12-D54A-92CC-90D03276E68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E12-D54A-92CC-90D03276E68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0E12-D54A-92CC-90D03276E68B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E12-D54A-92CC-90D03276E68B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E12-D54A-92CC-90D03276E68B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E12-D54A-92CC-90D03276E68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0E12-D54A-92CC-90D03276E68B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O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TodosDef!$A$180:$A$189</c:f>
              <c:strCache>
                <c:ptCount val="10"/>
                <c:pt idx="0">
                  <c:v>UNAL-CO</c:v>
                </c:pt>
                <c:pt idx="1">
                  <c:v>UNMSM-PE</c:v>
                </c:pt>
                <c:pt idx="2">
                  <c:v>UNI-PE</c:v>
                </c:pt>
                <c:pt idx="3">
                  <c:v>UCV-VE</c:v>
                </c:pt>
                <c:pt idx="4">
                  <c:v>UniValle-CO</c:v>
                </c:pt>
                <c:pt idx="5">
                  <c:v>UIS-CO</c:v>
                </c:pt>
                <c:pt idx="6">
                  <c:v>USB-VE</c:v>
                </c:pt>
                <c:pt idx="7">
                  <c:v>USFQ-EC</c:v>
                </c:pt>
                <c:pt idx="8">
                  <c:v>EPN-EC</c:v>
                </c:pt>
                <c:pt idx="9">
                  <c:v>UAN-CO</c:v>
                </c:pt>
              </c:strCache>
            </c:strRef>
          </c:cat>
          <c:val>
            <c:numRef>
              <c:f>TodosDef!$B$180:$B$189</c:f>
              <c:numCache>
                <c:formatCode>General</c:formatCode>
                <c:ptCount val="10"/>
                <c:pt idx="0">
                  <c:v>22</c:v>
                </c:pt>
                <c:pt idx="1">
                  <c:v>14</c:v>
                </c:pt>
                <c:pt idx="2">
                  <c:v>10</c:v>
                </c:pt>
                <c:pt idx="3">
                  <c:v>7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E12-D54A-92CC-90D03276E68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EF2F9-1CA1-0E4C-A5CE-3018FCEF1FA7}" type="datetimeFigureOut">
              <a:rPr lang="x-none" smtClean="0"/>
              <a:t>8/04/21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2EA28-2D18-7342-B730-4C8563B0598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9012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5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027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7.png"/><Relationship Id="rId5" Type="http://schemas.openxmlformats.org/officeDocument/2006/relationships/image" Target="../media/image27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8055-C835-3E45-A99C-C62EA4427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DFDE9-E756-9643-9CB7-3498CADAF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3DA0D-26ED-BD46-8128-447529DC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3FF-F0CF-8249-A77C-97B901517488}" type="datetime1">
              <a:rPr lang="en-US" smtClean="0"/>
              <a:t>4/9/21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6D2C-18AF-CA4E-8330-C10EF515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E685-6740-E248-A6A7-D54A5DB3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8483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6C41-A1D9-A347-A19D-D6629C06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22422-BC7D-CB4D-A3AA-A71F58B6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79C76-B3E2-ED4E-A074-46292F3EC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79AB-60AB-A342-88E4-58C0D304F399}" type="datetime1">
              <a:rPr lang="en-US" smtClean="0"/>
              <a:t>4/9/21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45FBF-4E15-254B-B7AE-F4362E86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54DB-C8FF-184B-90DE-71C5DBC9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4492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30122-D0A3-FD43-AB75-23E267DC7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4FE72-D402-5E44-B262-8745FA9B8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13BF4-856B-6A48-8F95-53764CE6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CDCC3-7BD6-1640-884F-0644212FECE7}" type="datetime1">
              <a:rPr lang="en-US" smtClean="0"/>
              <a:t>4/9/21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119D-286F-F644-88E7-36BA9B09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86497-08DB-E24F-9D4B-9E18B4D2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3646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9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9" descr="Imagen que contiene señal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44" y="55677"/>
            <a:ext cx="568960" cy="5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427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_1">
  <p:cSld name="Diapositiva de título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4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914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" name="Google Shape;63;p18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 descr="Imagen que contiene dibujo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 descr="Imagen que contiene dibujo  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 descr="Imagen que contiene dibujo  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 descr="Imagen que contiene dibujo  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8" descr="Imagen que contiene alimentos, plato  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50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F1CE-D894-244D-B5B8-7B2768D5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CE729-0F4F-AE41-A09F-78472369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8EE8-7AA4-3F46-82D0-FA3B561B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9587D-6523-AF49-AA66-F657FD40BD18}" type="datetime1">
              <a:rPr lang="en-US" smtClean="0"/>
              <a:t>4/9/21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DDA8-776A-AF45-A1F5-96D10498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ED5B-150E-6043-9E0D-0D484B2D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1026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097F-FA6B-FC45-AFD7-7389038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CDED-DBC9-8E49-AF82-A6F0D0D95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3DB3C-ADE1-D14E-89CE-DD399694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F4DB9-89EE-7F4A-A811-EF894AB44D9E}" type="datetime1">
              <a:rPr lang="en-US" smtClean="0"/>
              <a:t>4/9/21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D31D8-81CC-9144-B202-A5D63FBC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0D569-C5E3-424B-81FD-D8FDC3A0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871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B44F-9CF7-F24A-99B0-35626E2F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BC8F-968D-F44B-BF02-90C0D016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94848-349B-724A-9525-F0E0CC834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6BBFA-EA1E-6D4E-A16C-03C5AEF4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07EDD-29CE-DA49-9A03-BD6C8E41914B}" type="datetime1">
              <a:rPr lang="en-US" smtClean="0"/>
              <a:t>4/9/21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BE6A6-452B-DC4B-906F-7974286E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5E408-6C96-8542-94E0-82DA254A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9105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0518-6A8B-4247-98A4-53988776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384FD-E36A-884B-9E6E-3995BDF87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C6D3A-C5A1-E34B-93AD-851CA15CA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37B87-4D20-F94C-BFA4-53ADE18BA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0FAF9-A6F3-F749-B924-57C9AE500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DF7D5A-2139-1C4C-9B79-D7141BE3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0251-15E0-F74C-A397-4BD605E2BDA5}" type="datetime1">
              <a:rPr lang="en-US" smtClean="0"/>
              <a:t>4/9/21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DCD04-F2A6-3F47-9BD9-9B445524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E3E304-44D6-FD46-B8AC-D31C3805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494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11EB-96CB-6C41-9962-A6795F0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3549F-8CF7-FC4D-BED4-83872A2E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E5E8-B9E6-4749-A853-C90C7FB250CD}" type="datetime1">
              <a:rPr lang="en-US" smtClean="0"/>
              <a:t>4/9/21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12303-DC77-4B4F-9D30-F08487CC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A7497-C7F0-E043-8183-E8C01D64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088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91C70-D015-DA4B-ADF1-739CB6EB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7547A-21E2-5544-BC6B-7BB38D3CA705}" type="datetime1">
              <a:rPr lang="en-US" smtClean="0"/>
              <a:t>4/9/21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47850-B4E4-6E40-8F3B-1303DEE9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BF759-423E-FF46-B775-CF441DE4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354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A2C5-6498-F548-9534-38D428F1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1B33-3364-4F43-A00F-CFB687D17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E9091-F727-8648-B929-64B3994AC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11921-AA4E-4D47-A698-45724761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05D4-D5B8-FB4F-B9E5-A4901BE3416A}" type="datetime1">
              <a:rPr lang="en-US" smtClean="0"/>
              <a:t>4/9/21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5044-7D76-3A4B-8784-B5AC9361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3AD19-D133-FE47-9595-774FE0F4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0442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0D85-76B3-8F4C-9221-214CBA76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CE98D-BAC8-3743-980A-5DDCB2DD1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10F1A-DE04-FF4C-BCC6-7EAAE47D7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CE2EE-29B7-2443-98C3-2B7ADCE4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C05C-6793-FC4D-8D74-152CAA2D0E7F}" type="datetime1">
              <a:rPr lang="en-US" smtClean="0"/>
              <a:t>4/9/21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C473E-7C15-0342-A78F-8DF69FFD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E318F-2CC5-6445-84F4-EB165F42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4200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301F2-42D2-1C4B-BFCB-DBFC5C4B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0B9A0-1367-9449-ABE2-F18A3C512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E713-DFD7-0E45-8EA3-CB9CF8910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87827-1874-094E-98BF-CC71AA337E76}" type="datetime1">
              <a:rPr lang="en-US" smtClean="0"/>
              <a:t>4/9/21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B8FE8-857C-F242-B5AA-DA21712A3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B4875-F36A-2640-839D-66936DFFC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  <p:pic>
        <p:nvPicPr>
          <p:cNvPr id="7" name="Google Shape;14;p9">
            <a:extLst>
              <a:ext uri="{FF2B5EF4-FFF2-40B4-BE49-F238E27FC236}">
                <a16:creationId xmlns:a16="http://schemas.microsoft.com/office/drawing/2014/main" id="{EC32E1C5-4439-9545-9BB7-2E939721FCEB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;p9">
            <a:extLst>
              <a:ext uri="{FF2B5EF4-FFF2-40B4-BE49-F238E27FC236}">
                <a16:creationId xmlns:a16="http://schemas.microsoft.com/office/drawing/2014/main" id="{D1DEFDA7-BF55-0643-8E9A-6F409CC2BDAB}"/>
              </a:ext>
            </a:extLst>
          </p:cNvPr>
          <p:cNvSpPr/>
          <p:nvPr userDrawn="1"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15;p9" descr="Imagen que contiene señal&#10;&#10;Descripción generada con confianza muy alta">
            <a:extLst>
              <a:ext uri="{FF2B5EF4-FFF2-40B4-BE49-F238E27FC236}">
                <a16:creationId xmlns:a16="http://schemas.microsoft.com/office/drawing/2014/main" id="{5388E67A-715B-2344-9795-CA80F5DBE764}"/>
              </a:ext>
            </a:extLst>
          </p:cNvPr>
          <p:cNvPicPr preferRelativeResize="0"/>
          <p:nvPr userDrawn="1"/>
        </p:nvPicPr>
        <p:blipFill rotWithShape="1">
          <a:blip r:embed="rId17">
            <a:alphaModFix/>
          </a:blip>
          <a:srcRect/>
          <a:stretch/>
        </p:blipFill>
        <p:spPr>
          <a:xfrm>
            <a:off x="64144" y="55677"/>
            <a:ext cx="568960" cy="5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;p9">
            <a:extLst>
              <a:ext uri="{FF2B5EF4-FFF2-40B4-BE49-F238E27FC236}">
                <a16:creationId xmlns:a16="http://schemas.microsoft.com/office/drawing/2014/main" id="{F7F17FEE-052A-2547-B1A9-E4376E46C561}"/>
              </a:ext>
            </a:extLst>
          </p:cNvPr>
          <p:cNvSpPr/>
          <p:nvPr userDrawn="1"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60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1.svg"/><Relationship Id="rId21" Type="http://schemas.openxmlformats.org/officeDocument/2006/relationships/image" Target="../media/image69.sv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sv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7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aconga.redclara.net/courses/modulo-instrumentacion/claseMI18/claseMI18.html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aconga.redclara.net/courses/modulo-instrumentacion/proyectos/proyectos.html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205a0f678_3_1"/>
          <p:cNvSpPr txBox="1">
            <a:spLocks noGrp="1"/>
          </p:cNvSpPr>
          <p:nvPr>
            <p:ph type="title"/>
          </p:nvPr>
        </p:nvSpPr>
        <p:spPr>
          <a:xfrm>
            <a:off x="838199" y="228600"/>
            <a:ext cx="10457330" cy="150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b="1" dirty="0"/>
              <a:t>La </a:t>
            </a:r>
            <a:r>
              <a:rPr lang="en-US" b="1" dirty="0" err="1"/>
              <a:t>presencialidad</a:t>
            </a:r>
            <a:r>
              <a:rPr lang="en-US" b="1" dirty="0"/>
              <a:t> </a:t>
            </a:r>
            <a:r>
              <a:rPr lang="en-US" b="1" dirty="0" err="1"/>
              <a:t>remota</a:t>
            </a:r>
            <a:r>
              <a:rPr lang="en-US" b="1" dirty="0"/>
              <a:t> </a:t>
            </a:r>
            <a:r>
              <a:rPr lang="en-US" b="1" dirty="0" err="1"/>
              <a:t>llego</a:t>
            </a:r>
            <a:r>
              <a:rPr lang="en-US" b="1" dirty="0"/>
              <a:t>́ para </a:t>
            </a:r>
            <a:r>
              <a:rPr lang="en-US" b="1" dirty="0" err="1"/>
              <a:t>quedarse</a:t>
            </a:r>
            <a:r>
              <a:rPr lang="en-US" b="1" dirty="0"/>
              <a:t>. La </a:t>
            </a:r>
            <a:r>
              <a:rPr lang="en-US" b="1" dirty="0" err="1"/>
              <a:t>experiencia</a:t>
            </a:r>
            <a:r>
              <a:rPr lang="en-US" b="1" dirty="0"/>
              <a:t> de LA-</a:t>
            </a:r>
            <a:r>
              <a:rPr lang="en-US" b="1" dirty="0" err="1"/>
              <a:t>CoNGA</a:t>
            </a:r>
            <a:r>
              <a:rPr lang="en-US" b="1" dirty="0"/>
              <a:t> Physics</a:t>
            </a:r>
            <a:br>
              <a:rPr lang="en-US" b="1" dirty="0"/>
            </a:br>
            <a:endParaRPr lang="en-US" dirty="0">
              <a:effectLst/>
            </a:endParaRPr>
          </a:p>
        </p:txBody>
      </p:sp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417800" y="4132466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9 abril del 2021</a:t>
            </a:r>
            <a:endParaRPr dirty="0"/>
          </a:p>
        </p:txBody>
      </p:sp>
      <p:sp>
        <p:nvSpPr>
          <p:cNvPr id="194" name="Google Shape;194;g8205a0f678_3_1"/>
          <p:cNvSpPr txBox="1">
            <a:spLocks noGrp="1"/>
          </p:cNvSpPr>
          <p:nvPr>
            <p:ph type="body" idx="2"/>
          </p:nvPr>
        </p:nvSpPr>
        <p:spPr>
          <a:xfrm>
            <a:off x="1417800" y="2353235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Luis A. </a:t>
            </a:r>
            <a:r>
              <a:rPr lang="en-US" dirty="0" err="1"/>
              <a:t>Núñez</a:t>
            </a:r>
            <a:r>
              <a:rPr lang="en-US" dirty="0"/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Universidad Industrial de Santander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54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6683-A925-A24F-8ACF-8F54A758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LA-CoNGA physics en el día a día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C827-1B6D-C041-A222-25E3AF48C451}"/>
              </a:ext>
            </a:extLst>
          </p:cNvPr>
          <p:cNvGrpSpPr/>
          <p:nvPr/>
        </p:nvGrpSpPr>
        <p:grpSpPr>
          <a:xfrm>
            <a:off x="831273" y="1080654"/>
            <a:ext cx="10365334" cy="5474757"/>
            <a:chOff x="226056" y="0"/>
            <a:chExt cx="11566296" cy="6583121"/>
          </a:xfrm>
        </p:grpSpPr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AC12F9BD-B49A-C14D-9E9B-3470C86D6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56" y="428502"/>
              <a:ext cx="3125107" cy="2151389"/>
            </a:xfrm>
            <a:prstGeom prst="rect">
              <a:avLst/>
            </a:prstGeom>
          </p:spPr>
        </p:pic>
        <p:pic>
          <p:nvPicPr>
            <p:cNvPr id="5" name="Picture 4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B05F1FB2-9F11-8740-B29C-07EBA901F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136" y="0"/>
              <a:ext cx="3236504" cy="3440448"/>
            </a:xfrm>
            <a:prstGeom prst="rect">
              <a:avLst/>
            </a:prstGeom>
          </p:spPr>
        </p:pic>
        <p:pic>
          <p:nvPicPr>
            <p:cNvPr id="6" name="Picture 5" descr="A picture containing monitor, orange, remote, black&#10;&#10;Description automatically generated">
              <a:extLst>
                <a:ext uri="{FF2B5EF4-FFF2-40B4-BE49-F238E27FC236}">
                  <a16:creationId xmlns:a16="http://schemas.microsoft.com/office/drawing/2014/main" id="{7B9DEF30-7ADB-1540-A93D-BADAE6D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057" y="3157267"/>
              <a:ext cx="3125107" cy="2019568"/>
            </a:xfrm>
            <a:prstGeom prst="rect">
              <a:avLst/>
            </a:prstGeom>
          </p:spPr>
        </p:pic>
        <p:pic>
          <p:nvPicPr>
            <p:cNvPr id="7" name="Picture 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95B459D3-4F4B-C940-BD8C-61B2FFCD9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4684" y="4181063"/>
              <a:ext cx="2474223" cy="2402058"/>
            </a:xfrm>
            <a:prstGeom prst="rect">
              <a:avLst/>
            </a:prstGeom>
          </p:spPr>
        </p:pic>
        <p:pic>
          <p:nvPicPr>
            <p:cNvPr id="8" name="Picture 7" descr="A screen shot of a television&#10;&#10;Description automatically generated">
              <a:extLst>
                <a:ext uri="{FF2B5EF4-FFF2-40B4-BE49-F238E27FC236}">
                  <a16:creationId xmlns:a16="http://schemas.microsoft.com/office/drawing/2014/main" id="{F08BCC0A-6B61-3247-B6D1-4743C785D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9865" y="1742325"/>
              <a:ext cx="3752487" cy="2704411"/>
            </a:xfrm>
            <a:prstGeom prst="rect">
              <a:avLst/>
            </a:prstGeom>
          </p:spPr>
        </p:pic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590905E-DB6B-5545-9231-5F8FD4115229}"/>
                </a:ext>
              </a:extLst>
            </p:cNvPr>
            <p:cNvSpPr/>
            <p:nvPr/>
          </p:nvSpPr>
          <p:spPr>
            <a:xfrm>
              <a:off x="1149531" y="2612316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01AF4B4F-CEBB-F24A-BDA1-4BDD7F7F66A6}"/>
                </a:ext>
              </a:extLst>
            </p:cNvPr>
            <p:cNvSpPr/>
            <p:nvPr/>
          </p:nvSpPr>
          <p:spPr>
            <a:xfrm rot="16200000">
              <a:off x="2419524" y="5401267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AB38BB99-E5A3-624E-B14C-12DAEC95D56F}"/>
                </a:ext>
              </a:extLst>
            </p:cNvPr>
            <p:cNvSpPr/>
            <p:nvPr/>
          </p:nvSpPr>
          <p:spPr>
            <a:xfrm rot="16200000">
              <a:off x="6706043" y="4397652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AC43EC5-F426-124C-AD96-4BCC8FADBDD3}"/>
                </a:ext>
              </a:extLst>
            </p:cNvPr>
            <p:cNvSpPr/>
            <p:nvPr/>
          </p:nvSpPr>
          <p:spPr>
            <a:xfrm rot="8479801">
              <a:off x="3857168" y="3157267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B45ABA-B289-5849-B5E3-1AF50DAF1327}"/>
                </a:ext>
              </a:extLst>
            </p:cNvPr>
            <p:cNvSpPr txBox="1"/>
            <p:nvPr/>
          </p:nvSpPr>
          <p:spPr>
            <a:xfrm>
              <a:off x="1347039" y="116729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Videos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9DA443-8070-4844-9DC2-FEA280E47448}"/>
                </a:ext>
              </a:extLst>
            </p:cNvPr>
            <p:cNvSpPr txBox="1"/>
            <p:nvPr/>
          </p:nvSpPr>
          <p:spPr>
            <a:xfrm>
              <a:off x="1604138" y="2828073"/>
              <a:ext cx="1932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Material de apoyo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968504-FF8B-8F46-8EC2-541744FEFC4B}"/>
                </a:ext>
              </a:extLst>
            </p:cNvPr>
            <p:cNvSpPr txBox="1"/>
            <p:nvPr/>
          </p:nvSpPr>
          <p:spPr>
            <a:xfrm>
              <a:off x="4752461" y="3811731"/>
              <a:ext cx="1675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Autoevaluación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74DFB9-C95E-434A-B762-69900300C950}"/>
                </a:ext>
              </a:extLst>
            </p:cNvPr>
            <p:cNvSpPr txBox="1"/>
            <p:nvPr/>
          </p:nvSpPr>
          <p:spPr>
            <a:xfrm>
              <a:off x="8547336" y="4946286"/>
              <a:ext cx="2737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>
                  <a:solidFill>
                    <a:schemeClr val="accent1"/>
                  </a:solidFill>
                </a:rPr>
                <a:t>Acompañamiento en Linea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F7EFBFC-9A17-654A-ADC8-E29782AE1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673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139148-034B-674D-BCE0-3F551C760778}"/>
              </a:ext>
            </a:extLst>
          </p:cNvPr>
          <p:cNvGrpSpPr/>
          <p:nvPr/>
        </p:nvGrpSpPr>
        <p:grpSpPr>
          <a:xfrm>
            <a:off x="215154" y="907427"/>
            <a:ext cx="12147544" cy="5950574"/>
            <a:chOff x="43002" y="46814"/>
            <a:chExt cx="11459083" cy="611750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9E864AC-0D4A-B84D-A7CB-E6BEED80526B}"/>
                </a:ext>
              </a:extLst>
            </p:cNvPr>
            <p:cNvSpPr/>
            <p:nvPr/>
          </p:nvSpPr>
          <p:spPr>
            <a:xfrm>
              <a:off x="5508652" y="280108"/>
              <a:ext cx="2675468" cy="8164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2800" dirty="0"/>
                <a:t>Curso 1</a:t>
              </a:r>
            </a:p>
            <a:p>
              <a:pPr algn="ctr"/>
              <a:r>
                <a:rPr lang="en-CO" dirty="0"/>
                <a:t>Repositorio Git</a:t>
              </a:r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E2B22D10-82C2-4949-BE4A-60992E7F2264}"/>
                </a:ext>
              </a:extLst>
            </p:cNvPr>
            <p:cNvSpPr/>
            <p:nvPr/>
          </p:nvSpPr>
          <p:spPr>
            <a:xfrm>
              <a:off x="5365376" y="1815353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4</a:t>
              </a:r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29E51426-10D1-2F4A-850A-2B7DC4FF8B56}"/>
                </a:ext>
              </a:extLst>
            </p:cNvPr>
            <p:cNvSpPr/>
            <p:nvPr/>
          </p:nvSpPr>
          <p:spPr>
            <a:xfrm>
              <a:off x="6620355" y="1815352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5</a:t>
              </a:r>
            </a:p>
          </p:txBody>
        </p:sp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2DA38F9F-07E8-F34D-8329-2ABE20C125C3}"/>
                </a:ext>
              </a:extLst>
            </p:cNvPr>
            <p:cNvSpPr/>
            <p:nvPr/>
          </p:nvSpPr>
          <p:spPr>
            <a:xfrm>
              <a:off x="7888902" y="1815351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6</a:t>
              </a:r>
            </a:p>
          </p:txBody>
        </p:sp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35F401B1-50F1-2347-9F91-83C198601E85}"/>
                </a:ext>
              </a:extLst>
            </p:cNvPr>
            <p:cNvSpPr/>
            <p:nvPr/>
          </p:nvSpPr>
          <p:spPr>
            <a:xfrm>
              <a:off x="2949367" y="1815350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1</a:t>
              </a:r>
            </a:p>
          </p:txBody>
        </p:sp>
        <p:sp>
          <p:nvSpPr>
            <p:cNvPr id="14" name="Snip Single Corner Rectangle 13">
              <a:extLst>
                <a:ext uri="{FF2B5EF4-FFF2-40B4-BE49-F238E27FC236}">
                  <a16:creationId xmlns:a16="http://schemas.microsoft.com/office/drawing/2014/main" id="{8ED62157-E2D2-C44C-81C9-8A4F187BCF74}"/>
                </a:ext>
              </a:extLst>
            </p:cNvPr>
            <p:cNvSpPr/>
            <p:nvPr/>
          </p:nvSpPr>
          <p:spPr>
            <a:xfrm>
              <a:off x="4184236" y="1815350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2</a:t>
              </a:r>
            </a:p>
          </p:txBody>
        </p:sp>
        <p:pic>
          <p:nvPicPr>
            <p:cNvPr id="18" name="Graphic 17" descr="Lecturer">
              <a:extLst>
                <a:ext uri="{FF2B5EF4-FFF2-40B4-BE49-F238E27FC236}">
                  <a16:creationId xmlns:a16="http://schemas.microsoft.com/office/drawing/2014/main" id="{A0C498D7-D657-694C-B9AB-D15573E8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55043" y="231122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58867B-AAD0-0D4F-99CD-331243F1288D}"/>
                </a:ext>
              </a:extLst>
            </p:cNvPr>
            <p:cNvSpPr txBox="1"/>
            <p:nvPr/>
          </p:nvSpPr>
          <p:spPr>
            <a:xfrm>
              <a:off x="4061012" y="55491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Admin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35C28E4-7769-4F4E-9656-41445BE4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6903" y="280108"/>
              <a:ext cx="692613" cy="639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EAE92A-FBBB-5A4D-9A0A-ECEB43176FF2}"/>
                </a:ext>
              </a:extLst>
            </p:cNvPr>
            <p:cNvSpPr txBox="1"/>
            <p:nvPr/>
          </p:nvSpPr>
          <p:spPr>
            <a:xfrm>
              <a:off x="8237908" y="813399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GitLab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E5D73A2-12D8-B64B-A947-07886EBED3B2}"/>
                </a:ext>
              </a:extLst>
            </p:cNvPr>
            <p:cNvCxnSpPr/>
            <p:nvPr/>
          </p:nvCxnSpPr>
          <p:spPr>
            <a:xfrm flipV="1">
              <a:off x="3684494" y="1194508"/>
              <a:ext cx="1573306" cy="43258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97934A7-87A9-8941-989C-3562EDC4B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7989" y="1206640"/>
              <a:ext cx="997284" cy="568369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8877FC3-1905-1F47-AFC4-CE552EBA2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742" y="1163486"/>
              <a:ext cx="493140" cy="623656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0560D3-612A-CF4D-AD18-5397DDBC7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2596" y="1182731"/>
              <a:ext cx="0" cy="623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6C86AC9-F4CB-3241-8A5E-7E77BF4BD3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7861" y="1163486"/>
              <a:ext cx="719340" cy="64290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Snip Single Corner Rectangle 34">
              <a:extLst>
                <a:ext uri="{FF2B5EF4-FFF2-40B4-BE49-F238E27FC236}">
                  <a16:creationId xmlns:a16="http://schemas.microsoft.com/office/drawing/2014/main" id="{8F527BF8-E639-C346-85EB-98011F29DED4}"/>
                </a:ext>
              </a:extLst>
            </p:cNvPr>
            <p:cNvSpPr/>
            <p:nvPr/>
          </p:nvSpPr>
          <p:spPr>
            <a:xfrm>
              <a:off x="9453282" y="1815350"/>
              <a:ext cx="997361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n</a:t>
              </a: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EF39F724-1449-6943-8E17-10E59FCB1574}"/>
                </a:ext>
              </a:extLst>
            </p:cNvPr>
            <p:cNvSpPr/>
            <p:nvPr/>
          </p:nvSpPr>
          <p:spPr>
            <a:xfrm rot="5400000">
              <a:off x="4439761" y="964301"/>
              <a:ext cx="322726" cy="330351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26EE7747-570D-9948-AD77-9633477814E9}"/>
                </a:ext>
              </a:extLst>
            </p:cNvPr>
            <p:cNvSpPr/>
            <p:nvPr/>
          </p:nvSpPr>
          <p:spPr>
            <a:xfrm rot="5400000">
              <a:off x="7522563" y="1540864"/>
              <a:ext cx="356307" cy="215138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B49F2B4-A820-E341-9CD8-317EC29175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5894" y="2478742"/>
              <a:ext cx="1147479" cy="618558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960933-4389-444F-96E6-A5BF43158D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61392" y="1096536"/>
              <a:ext cx="1837720" cy="7008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7B8B9F-9559-FB46-8025-D8BB7F942E82}"/>
                </a:ext>
              </a:extLst>
            </p:cNvPr>
            <p:cNvSpPr txBox="1"/>
            <p:nvPr/>
          </p:nvSpPr>
          <p:spPr>
            <a:xfrm>
              <a:off x="5978165" y="1492194"/>
              <a:ext cx="98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carpetas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7EDA69-4D74-9140-9363-A7D2609D4A9B}"/>
                </a:ext>
              </a:extLst>
            </p:cNvPr>
            <p:cNvSpPr txBox="1"/>
            <p:nvPr/>
          </p:nvSpPr>
          <p:spPr>
            <a:xfrm>
              <a:off x="3186865" y="2881723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CO" dirty="0"/>
                <a:t>ush/Pull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54F1369-9571-6843-8245-E087AD935C09}"/>
                </a:ext>
              </a:extLst>
            </p:cNvPr>
            <p:cNvGrpSpPr/>
            <p:nvPr/>
          </p:nvGrpSpPr>
          <p:grpSpPr>
            <a:xfrm>
              <a:off x="4061012" y="3200400"/>
              <a:ext cx="1429791" cy="1440479"/>
              <a:chOff x="4061012" y="3200400"/>
              <a:chExt cx="1429791" cy="1440479"/>
            </a:xfrm>
            <a:solidFill>
              <a:srgbClr val="FFC000"/>
            </a:solidFill>
          </p:grpSpPr>
          <p:pic>
            <p:nvPicPr>
              <p:cNvPr id="16" name="Graphic 15" descr="Teacher">
                <a:extLst>
                  <a:ext uri="{FF2B5EF4-FFF2-40B4-BE49-F238E27FC236}">
                    <a16:creationId xmlns:a16="http://schemas.microsoft.com/office/drawing/2014/main" id="{5B66A281-3BF5-154D-B6C8-59DA2F40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38024" y="37264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CF3ACDEB-05E0-4D41-A5BF-EDD35E84AE64}"/>
                  </a:ext>
                </a:extLst>
              </p:cNvPr>
              <p:cNvSpPr/>
              <p:nvPr/>
            </p:nvSpPr>
            <p:spPr>
              <a:xfrm>
                <a:off x="4061012" y="3200400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Prof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A60B493-A094-3649-B7A3-CFB1EDDDC21F}"/>
                </a:ext>
              </a:extLst>
            </p:cNvPr>
            <p:cNvGrpSpPr/>
            <p:nvPr/>
          </p:nvGrpSpPr>
          <p:grpSpPr>
            <a:xfrm>
              <a:off x="7023844" y="3231777"/>
              <a:ext cx="1429791" cy="1409102"/>
              <a:chOff x="7023844" y="3231777"/>
              <a:chExt cx="1429791" cy="1409102"/>
            </a:xfrm>
            <a:solidFill>
              <a:srgbClr val="FFC000"/>
            </a:solidFill>
          </p:grpSpPr>
          <p:pic>
            <p:nvPicPr>
              <p:cNvPr id="22" name="Graphic 21" descr="Teacher">
                <a:extLst>
                  <a:ext uri="{FF2B5EF4-FFF2-40B4-BE49-F238E27FC236}">
                    <a16:creationId xmlns:a16="http://schemas.microsoft.com/office/drawing/2014/main" id="{B4974E90-74FD-3D41-8F79-DBF599667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24930" y="37264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960BD811-7B71-D545-B218-56B332350FF1}"/>
                  </a:ext>
                </a:extLst>
              </p:cNvPr>
              <p:cNvSpPr/>
              <p:nvPr/>
            </p:nvSpPr>
            <p:spPr>
              <a:xfrm>
                <a:off x="7023844" y="3231777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Prof</a:t>
                </a:r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E3CEE73-E6E6-B047-B7A3-EE0D1D336F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8602" y="2456334"/>
              <a:ext cx="56240" cy="640966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39D-5E78-9C4D-B3AF-187284902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516" y="2483225"/>
              <a:ext cx="717066" cy="614075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4B8EF0D-9A74-934D-A926-FCDEDFC4D6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4108" y="2438400"/>
              <a:ext cx="609676" cy="744065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7359F40-416C-024C-8BA2-463EB3A81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531" y="2382977"/>
              <a:ext cx="419372" cy="799488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1500691-4B9E-C644-9997-258765F01B59}"/>
                </a:ext>
              </a:extLst>
            </p:cNvPr>
            <p:cNvGrpSpPr/>
            <p:nvPr/>
          </p:nvGrpSpPr>
          <p:grpSpPr>
            <a:xfrm>
              <a:off x="2714417" y="5206292"/>
              <a:ext cx="2485466" cy="914400"/>
              <a:chOff x="-22411" y="4666133"/>
              <a:chExt cx="2485466" cy="914400"/>
            </a:xfrm>
            <a:solidFill>
              <a:srgbClr val="92D050"/>
            </a:solidFill>
          </p:grpSpPr>
          <p:pic>
            <p:nvPicPr>
              <p:cNvPr id="50" name="Graphic 49" descr="School boy">
                <a:extLst>
                  <a:ext uri="{FF2B5EF4-FFF2-40B4-BE49-F238E27FC236}">
                    <a16:creationId xmlns:a16="http://schemas.microsoft.com/office/drawing/2014/main" id="{ABDA9BB7-0718-024F-AB08-FBFE5D364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22411" y="46661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0BFF4C6-288B-6F4B-8772-394687EBDF42}"/>
                  </a:ext>
                </a:extLst>
              </p:cNvPr>
              <p:cNvSpPr/>
              <p:nvPr/>
            </p:nvSpPr>
            <p:spPr>
              <a:xfrm>
                <a:off x="1033264" y="4843182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Est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E905B4-CE9E-A94D-B2E4-81937A55BC21}"/>
                </a:ext>
              </a:extLst>
            </p:cNvPr>
            <p:cNvGrpSpPr/>
            <p:nvPr/>
          </p:nvGrpSpPr>
          <p:grpSpPr>
            <a:xfrm>
              <a:off x="260306" y="5249921"/>
              <a:ext cx="2485466" cy="914400"/>
              <a:chOff x="-22411" y="4666133"/>
              <a:chExt cx="2485466" cy="914400"/>
            </a:xfrm>
            <a:solidFill>
              <a:srgbClr val="92D050"/>
            </a:solidFill>
          </p:grpSpPr>
          <p:pic>
            <p:nvPicPr>
              <p:cNvPr id="67" name="Graphic 66" descr="School boy">
                <a:extLst>
                  <a:ext uri="{FF2B5EF4-FFF2-40B4-BE49-F238E27FC236}">
                    <a16:creationId xmlns:a16="http://schemas.microsoft.com/office/drawing/2014/main" id="{5E4FB303-CB57-5240-93EA-5D16D49CC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22411" y="46661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B2B1390B-66CB-9E41-99DA-714E10296619}"/>
                  </a:ext>
                </a:extLst>
              </p:cNvPr>
              <p:cNvSpPr/>
              <p:nvPr/>
            </p:nvSpPr>
            <p:spPr>
              <a:xfrm>
                <a:off x="1033264" y="4843182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Est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1A73C21-E701-3045-BCBD-E420A89CCD27}"/>
                </a:ext>
              </a:extLst>
            </p:cNvPr>
            <p:cNvGrpSpPr/>
            <p:nvPr/>
          </p:nvGrpSpPr>
          <p:grpSpPr>
            <a:xfrm>
              <a:off x="5508652" y="5218069"/>
              <a:ext cx="2485466" cy="914400"/>
              <a:chOff x="-22411" y="4666133"/>
              <a:chExt cx="2485466" cy="914400"/>
            </a:xfrm>
            <a:solidFill>
              <a:srgbClr val="92D050"/>
            </a:solidFill>
          </p:grpSpPr>
          <p:pic>
            <p:nvPicPr>
              <p:cNvPr id="70" name="Graphic 69" descr="School boy">
                <a:extLst>
                  <a:ext uri="{FF2B5EF4-FFF2-40B4-BE49-F238E27FC236}">
                    <a16:creationId xmlns:a16="http://schemas.microsoft.com/office/drawing/2014/main" id="{F5343445-942C-5F46-AAF8-C9B900D91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22411" y="46661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C7561313-059C-2640-9443-C5704AECD96D}"/>
                  </a:ext>
                </a:extLst>
              </p:cNvPr>
              <p:cNvSpPr/>
              <p:nvPr/>
            </p:nvSpPr>
            <p:spPr>
              <a:xfrm>
                <a:off x="1033264" y="4843182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Est</a:t>
                </a: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1EE9C69-739E-BD46-B3E3-6636786BA486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1867186" y="4183679"/>
              <a:ext cx="2370838" cy="1132954"/>
            </a:xfrm>
            <a:prstGeom prst="straightConnector1">
              <a:avLst/>
            </a:prstGeom>
            <a:ln w="38100" cap="rnd">
              <a:solidFill>
                <a:srgbClr val="92D050">
                  <a:alpha val="46000"/>
                </a:srgb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50EE15A-2379-4E48-B0A8-B2C88CDDD97B}"/>
                </a:ext>
              </a:extLst>
            </p:cNvPr>
            <p:cNvSpPr txBox="1"/>
            <p:nvPr/>
          </p:nvSpPr>
          <p:spPr>
            <a:xfrm>
              <a:off x="6364850" y="2872759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CO" dirty="0"/>
                <a:t>ush/Pull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4B44FE-1772-614F-B98B-28233C9519F5}"/>
                </a:ext>
              </a:extLst>
            </p:cNvPr>
            <p:cNvSpPr txBox="1"/>
            <p:nvPr/>
          </p:nvSpPr>
          <p:spPr>
            <a:xfrm>
              <a:off x="2090360" y="4971346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CO" dirty="0"/>
                <a:t>ush/Pull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B9B946-BE54-AB44-96BA-4EE933AB7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0664" y="4314905"/>
              <a:ext cx="0" cy="993737"/>
            </a:xfrm>
            <a:prstGeom prst="straightConnector1">
              <a:avLst/>
            </a:prstGeom>
            <a:ln w="38100" cap="rnd">
              <a:solidFill>
                <a:srgbClr val="92D050">
                  <a:alpha val="46000"/>
                </a:srgb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E86DE44-B0C4-164F-8811-5A4424FD11FC}"/>
                </a:ext>
              </a:extLst>
            </p:cNvPr>
            <p:cNvCxnSpPr>
              <a:cxnSpLocks/>
              <a:stCxn id="71" idx="0"/>
            </p:cNvCxnSpPr>
            <p:nvPr/>
          </p:nvCxnSpPr>
          <p:spPr>
            <a:xfrm flipV="1">
              <a:off x="7279223" y="4504766"/>
              <a:ext cx="402907" cy="890352"/>
            </a:xfrm>
            <a:prstGeom prst="straightConnector1">
              <a:avLst/>
            </a:prstGeom>
            <a:ln w="38100" cap="rnd">
              <a:solidFill>
                <a:srgbClr val="92D050">
                  <a:alpha val="46000"/>
                </a:srgb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6C4B45F-23B8-DC41-9749-D3EF3EBCE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360" y="1226867"/>
              <a:ext cx="3689860" cy="3744480"/>
            </a:xfrm>
            <a:prstGeom prst="straightConnector1">
              <a:avLst/>
            </a:prstGeom>
            <a:ln w="57150" cap="rnd">
              <a:solidFill>
                <a:srgbClr val="92D050">
                  <a:alpha val="22000"/>
                </a:srgb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258D8A2-5607-8447-96B4-A0574CB75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8444" y="1226867"/>
              <a:ext cx="1831966" cy="4034830"/>
            </a:xfrm>
            <a:prstGeom prst="straightConnector1">
              <a:avLst/>
            </a:prstGeom>
            <a:ln w="57150" cap="rnd">
              <a:solidFill>
                <a:srgbClr val="92D050">
                  <a:alpha val="22000"/>
                </a:srgb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064AC77-B378-1C47-8B72-C426FA960726}"/>
                </a:ext>
              </a:extLst>
            </p:cNvPr>
            <p:cNvGrpSpPr/>
            <p:nvPr/>
          </p:nvGrpSpPr>
          <p:grpSpPr>
            <a:xfrm>
              <a:off x="98529" y="776082"/>
              <a:ext cx="820141" cy="2992287"/>
              <a:chOff x="180060" y="97717"/>
              <a:chExt cx="994646" cy="3698406"/>
            </a:xfrm>
          </p:grpSpPr>
          <p:pic>
            <p:nvPicPr>
              <p:cNvPr id="95" name="Graphic 94" descr="Vlog">
                <a:extLst>
                  <a:ext uri="{FF2B5EF4-FFF2-40B4-BE49-F238E27FC236}">
                    <a16:creationId xmlns:a16="http://schemas.microsoft.com/office/drawing/2014/main" id="{C8DFFAB6-160E-8E48-869C-F4CDCBF44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0060" y="9771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7" name="Graphic 96" descr="Contract">
                <a:extLst>
                  <a:ext uri="{FF2B5EF4-FFF2-40B4-BE49-F238E27FC236}">
                    <a16:creationId xmlns:a16="http://schemas.microsoft.com/office/drawing/2014/main" id="{AADAA5F6-0B22-F144-91FF-0F20DED79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90767" y="98715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9" name="Graphic 98" descr="Cloud Computing">
                <a:extLst>
                  <a:ext uri="{FF2B5EF4-FFF2-40B4-BE49-F238E27FC236}">
                    <a16:creationId xmlns:a16="http://schemas.microsoft.com/office/drawing/2014/main" id="{F08EB473-3882-E44A-9938-CE391C08A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60306" y="192577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1" name="Graphic 100" descr="Cmd Terminal">
                <a:extLst>
                  <a:ext uri="{FF2B5EF4-FFF2-40B4-BE49-F238E27FC236}">
                    <a16:creationId xmlns:a16="http://schemas.microsoft.com/office/drawing/2014/main" id="{4DE97DDF-7B97-DF4A-ADE1-9C98EF05B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80060" y="288172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04" name="Snip Single Corner Rectangle 103">
              <a:extLst>
                <a:ext uri="{FF2B5EF4-FFF2-40B4-BE49-F238E27FC236}">
                  <a16:creationId xmlns:a16="http://schemas.microsoft.com/office/drawing/2014/main" id="{75F531F7-B0A3-5E43-ACE4-5DD6F68F9093}"/>
                </a:ext>
              </a:extLst>
            </p:cNvPr>
            <p:cNvSpPr/>
            <p:nvPr/>
          </p:nvSpPr>
          <p:spPr>
            <a:xfrm>
              <a:off x="43002" y="201700"/>
              <a:ext cx="997361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n</a:t>
              </a:r>
            </a:p>
          </p:txBody>
        </p:sp>
        <p:sp>
          <p:nvSpPr>
            <p:cNvPr id="105" name="Up Arrow 104">
              <a:extLst>
                <a:ext uri="{FF2B5EF4-FFF2-40B4-BE49-F238E27FC236}">
                  <a16:creationId xmlns:a16="http://schemas.microsoft.com/office/drawing/2014/main" id="{48C3040F-95E3-4D45-AA49-30B4A1515B59}"/>
                </a:ext>
              </a:extLst>
            </p:cNvPr>
            <p:cNvSpPr/>
            <p:nvPr/>
          </p:nvSpPr>
          <p:spPr>
            <a:xfrm>
              <a:off x="233576" y="813398"/>
              <a:ext cx="492602" cy="4157947"/>
            </a:xfrm>
            <a:prstGeom prst="upArrow">
              <a:avLst/>
            </a:prstGeom>
            <a:solidFill>
              <a:srgbClr val="0070C0">
                <a:alpha val="10000"/>
              </a:srgbClr>
            </a:solidFill>
            <a:ln>
              <a:solidFill>
                <a:schemeClr val="accent1">
                  <a:shade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71B9AEF-6142-D64F-9380-F426989AF67E}"/>
                </a:ext>
              </a:extLst>
            </p:cNvPr>
            <p:cNvSpPr txBox="1"/>
            <p:nvPr/>
          </p:nvSpPr>
          <p:spPr>
            <a:xfrm>
              <a:off x="977021" y="46814"/>
              <a:ext cx="2651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Contenidos</a:t>
              </a:r>
              <a:r>
                <a:rPr lang="en-US" sz="1600" dirty="0"/>
                <a:t> y </a:t>
              </a:r>
              <a:r>
                <a:rPr lang="en-US" sz="1600" dirty="0" err="1"/>
                <a:t>accesos</a:t>
              </a:r>
              <a:endParaRPr lang="en-CO" sz="1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1DC20C4-0BD8-8746-B1AB-23B814A057F3}"/>
                </a:ext>
              </a:extLst>
            </p:cNvPr>
            <p:cNvSpPr txBox="1"/>
            <p:nvPr/>
          </p:nvSpPr>
          <p:spPr>
            <a:xfrm>
              <a:off x="863171" y="977895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Videos</a:t>
              </a:r>
              <a:endParaRPr lang="en-CO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E73BC8E-9E38-6240-8C93-2C2E71EA6504}"/>
                </a:ext>
              </a:extLst>
            </p:cNvPr>
            <p:cNvSpPr txBox="1"/>
            <p:nvPr/>
          </p:nvSpPr>
          <p:spPr>
            <a:xfrm>
              <a:off x="868455" y="1693603"/>
              <a:ext cx="5812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Textos</a:t>
              </a:r>
              <a:endParaRPr lang="en-CO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E8533-4DE3-BA47-A887-B2C269C7BD2F}"/>
                </a:ext>
              </a:extLst>
            </p:cNvPr>
            <p:cNvSpPr txBox="1"/>
            <p:nvPr/>
          </p:nvSpPr>
          <p:spPr>
            <a:xfrm>
              <a:off x="873739" y="2476546"/>
              <a:ext cx="544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Datos</a:t>
              </a:r>
              <a:endParaRPr lang="en-CO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FAA3DF4-F204-6340-853E-DBA43070365B}"/>
                </a:ext>
              </a:extLst>
            </p:cNvPr>
            <p:cNvSpPr txBox="1"/>
            <p:nvPr/>
          </p:nvSpPr>
          <p:spPr>
            <a:xfrm>
              <a:off x="879023" y="3259489"/>
              <a:ext cx="699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Cálculos</a:t>
              </a:r>
              <a:endParaRPr lang="en-CO" sz="1200" dirty="0"/>
            </a:p>
          </p:txBody>
        </p:sp>
        <p:pic>
          <p:nvPicPr>
            <p:cNvPr id="112" name="Graphic 111" descr="Microscope">
              <a:extLst>
                <a:ext uri="{FF2B5EF4-FFF2-40B4-BE49-F238E27FC236}">
                  <a16:creationId xmlns:a16="http://schemas.microsoft.com/office/drawing/2014/main" id="{B3E9A346-F58A-9A48-A35F-A2D286906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7356" y="3733916"/>
              <a:ext cx="669504" cy="66950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4C4C217-B386-674C-BB7D-C18F9AB04548}"/>
                </a:ext>
              </a:extLst>
            </p:cNvPr>
            <p:cNvSpPr txBox="1"/>
            <p:nvPr/>
          </p:nvSpPr>
          <p:spPr>
            <a:xfrm>
              <a:off x="870059" y="3882534"/>
              <a:ext cx="1018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Instrumentos</a:t>
              </a:r>
              <a:endParaRPr lang="en-CO" sz="1200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B3F31425-9052-F746-9575-FA064CE22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92429" y="404560"/>
              <a:ext cx="1027116" cy="1027116"/>
            </a:xfrm>
            <a:prstGeom prst="rect">
              <a:avLst/>
            </a:prstGeom>
          </p:spPr>
        </p:pic>
        <p:pic>
          <p:nvPicPr>
            <p:cNvPr id="116" name="Graphic 115" descr="Online meeting">
              <a:extLst>
                <a:ext uri="{FF2B5EF4-FFF2-40B4-BE49-F238E27FC236}">
                  <a16:creationId xmlns:a16="http://schemas.microsoft.com/office/drawing/2014/main" id="{D1FFF121-7503-C54C-85C3-2DC09FA4E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3849" y="4369975"/>
              <a:ext cx="669505" cy="669505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1EF37A-8FF4-F34C-8880-E058C8D6EFB7}"/>
                </a:ext>
              </a:extLst>
            </p:cNvPr>
            <p:cNvSpPr txBox="1"/>
            <p:nvPr/>
          </p:nvSpPr>
          <p:spPr>
            <a:xfrm>
              <a:off x="887989" y="4532473"/>
              <a:ext cx="834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VideoConf</a:t>
              </a:r>
              <a:endParaRPr lang="en-CO" sz="1200" dirty="0"/>
            </a:p>
          </p:txBody>
        </p:sp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F77C2479-43C9-DA49-AB48-F8BE0FCC749D}"/>
                </a:ext>
              </a:extLst>
            </p:cNvPr>
            <p:cNvSpPr/>
            <p:nvPr/>
          </p:nvSpPr>
          <p:spPr>
            <a:xfrm>
              <a:off x="8453635" y="3012367"/>
              <a:ext cx="730488" cy="3005759"/>
            </a:xfrm>
            <a:prstGeom prst="rightBrac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4EE04246-8066-A142-BA0C-575E3D8CB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313819" y="3344834"/>
              <a:ext cx="1300095" cy="970071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87E8DDD-31D4-4B40-B3D1-2BE2134A7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518843" y="4546111"/>
              <a:ext cx="849007" cy="849007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23FD6A9-D0CC-A343-8C3F-F852B4225055}"/>
                </a:ext>
              </a:extLst>
            </p:cNvPr>
            <p:cNvSpPr txBox="1"/>
            <p:nvPr/>
          </p:nvSpPr>
          <p:spPr>
            <a:xfrm>
              <a:off x="8850289" y="5205245"/>
              <a:ext cx="2651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Foros</a:t>
              </a:r>
              <a:endParaRPr lang="en-US" sz="1600" dirty="0"/>
            </a:p>
            <a:p>
              <a:r>
                <a:rPr lang="en-US" sz="1600" dirty="0" err="1"/>
                <a:t>Mensajería</a:t>
              </a:r>
              <a:r>
                <a:rPr lang="en-US" sz="1600" dirty="0"/>
                <a:t> </a:t>
              </a:r>
              <a:r>
                <a:rPr lang="en-US" sz="1600" dirty="0" err="1"/>
                <a:t>instantánea</a:t>
              </a:r>
              <a:endParaRPr lang="en-CO" sz="1600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AE9E7A2-62AA-8241-A7E0-187697C69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0320" y="3404805"/>
              <a:ext cx="502461" cy="46381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56AC6390-4F5C-7B43-B7BE-CE08970B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8887" y="5000172"/>
              <a:ext cx="434412" cy="40099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24AC7C-E712-7A40-80EF-FF50A8729B16}"/>
              </a:ext>
            </a:extLst>
          </p:cNvPr>
          <p:cNvSpPr txBox="1"/>
          <p:nvPr/>
        </p:nvSpPr>
        <p:spPr>
          <a:xfrm rot="16200000">
            <a:off x="9406935" y="3023554"/>
            <a:ext cx="4854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4000" b="1" dirty="0"/>
              <a:t>Plataforma LA-CoNGA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0CD41C-A9E8-CC40-BAF7-DFBB3314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82791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7D2C5A-35D6-9C44-B59A-297535E2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33" y="0"/>
            <a:ext cx="8054867" cy="4289612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0803DA-653D-0843-A51A-D579CB68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503"/>
            <a:ext cx="8256557" cy="428961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7A4F656-A91C-8C4A-B34C-5DAB4E111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319" y="4408266"/>
            <a:ext cx="3935443" cy="686082"/>
          </a:xfrm>
          <a:prstGeom prst="rect">
            <a:avLst/>
          </a:prstGeom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A62A18E-0F73-F347-B156-06BEA7908481}"/>
              </a:ext>
            </a:extLst>
          </p:cNvPr>
          <p:cNvSpPr/>
          <p:nvPr/>
        </p:nvSpPr>
        <p:spPr>
          <a:xfrm rot="18765432">
            <a:off x="7100047" y="1990497"/>
            <a:ext cx="1586753" cy="6320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595F1-EDEB-2745-8A2B-D73D85A7FBBF}"/>
              </a:ext>
            </a:extLst>
          </p:cNvPr>
          <p:cNvSpPr txBox="1"/>
          <p:nvPr/>
        </p:nvSpPr>
        <p:spPr>
          <a:xfrm>
            <a:off x="8444324" y="1681757"/>
            <a:ext cx="105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ACAF2-7E56-A649-B2DF-865F42DEFC0C}"/>
              </a:ext>
            </a:extLst>
          </p:cNvPr>
          <p:cNvSpPr txBox="1"/>
          <p:nvPr/>
        </p:nvSpPr>
        <p:spPr>
          <a:xfrm>
            <a:off x="5177681" y="2384479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markdown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D7B23D-776D-174E-8EAF-F58E6E45B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716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6FBA15-1ADD-6344-B9D0-6C5189825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09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FFCAF0-309C-834A-B3BA-CC7D37995796}"/>
              </a:ext>
            </a:extLst>
          </p:cNvPr>
          <p:cNvSpPr txBox="1"/>
          <p:nvPr/>
        </p:nvSpPr>
        <p:spPr>
          <a:xfrm rot="16200000">
            <a:off x="8548989" y="3650726"/>
            <a:ext cx="6639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>
                <a:hlinkClick r:id="rId3"/>
              </a:rPr>
              <a:t>https://laconga.redclara.net/courses/modulo-instrumentacion/claseMI18/claseMI18.html</a:t>
            </a:r>
            <a:r>
              <a:rPr lang="es-ES_tradnl" sz="12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A19AF-9818-9340-8E8B-F0F24A5F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79236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B048-8B5D-3242-B06F-1A305158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9247"/>
          </a:xfrm>
        </p:spPr>
        <p:txBody>
          <a:bodyPr/>
          <a:lstStyle/>
          <a:p>
            <a:r>
              <a:rPr lang="es-ES_tradnl" b="1" dirty="0">
                <a:solidFill>
                  <a:schemeClr val="bg1"/>
                </a:solidFill>
              </a:rPr>
              <a:t>LA-</a:t>
            </a:r>
            <a:r>
              <a:rPr lang="es-ES_tradnl" b="1" dirty="0" err="1">
                <a:solidFill>
                  <a:schemeClr val="bg1"/>
                </a:solidFill>
              </a:rPr>
              <a:t>CoNGA</a:t>
            </a:r>
            <a:r>
              <a:rPr lang="es-ES_tradnl" b="1" dirty="0">
                <a:solidFill>
                  <a:schemeClr val="bg1"/>
                </a:solidFill>
              </a:rPr>
              <a:t> interactúa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FFC10A-3F3C-9445-9D8B-F8AAD9D6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3" y="740737"/>
            <a:ext cx="12192000" cy="60814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D982F-9027-F647-BCA7-F7685823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397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25C1-718B-A742-B3A0-D743A89D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LA-CoNGA laboratorios remotos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F8A52D-B247-5C4B-A145-A21EF849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63" y="720570"/>
            <a:ext cx="8298873" cy="61374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49616-A3FE-4447-B8D5-8570A648E1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853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10CEC6-E2FF-2E43-9872-998EC088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D52C80-31A9-BD43-8033-69B45F9B3B07}"/>
              </a:ext>
            </a:extLst>
          </p:cNvPr>
          <p:cNvSpPr txBox="1"/>
          <p:nvPr/>
        </p:nvSpPr>
        <p:spPr>
          <a:xfrm rot="16200000">
            <a:off x="8601636" y="3275111"/>
            <a:ext cx="68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hlinkClick r:id="rId3"/>
              </a:rPr>
              <a:t>https://laconga.redclara.net/courses/modulo-instrumentacion/proyectos/proyectos.html</a:t>
            </a:r>
            <a:r>
              <a:rPr lang="es-ES_tradnl" sz="14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10113-4681-1643-AA64-9EAB3A73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57190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858E0-903D-204D-9E7E-8020DDA6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906"/>
            <a:ext cx="10515600" cy="585415"/>
          </a:xfrm>
        </p:spPr>
        <p:txBody>
          <a:bodyPr>
            <a:normAutofit fontScale="90000"/>
          </a:bodyPr>
          <a:lstStyle/>
          <a:p>
            <a:r>
              <a:rPr lang="es-ES_tradnl" b="1" dirty="0">
                <a:solidFill>
                  <a:schemeClr val="bg1"/>
                </a:solidFill>
              </a:rPr>
              <a:t>La vida nos cambió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D028-7B38-5446-AC97-66BF27AE1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4" y="1004046"/>
            <a:ext cx="11815482" cy="3693459"/>
          </a:xfrm>
        </p:spPr>
        <p:txBody>
          <a:bodyPr>
            <a:normAutofit/>
          </a:bodyPr>
          <a:lstStyle/>
          <a:p>
            <a:r>
              <a:rPr lang="es-ES_tradnl" dirty="0"/>
              <a:t>La Universidad no será nunca mas como era hace escasos dos años</a:t>
            </a:r>
          </a:p>
          <a:p>
            <a:r>
              <a:rPr lang="es-ES_tradnl" dirty="0"/>
              <a:t>Docencia e investigación cambiaron irreversiblemente y tenemos que asumirlo</a:t>
            </a:r>
          </a:p>
          <a:p>
            <a:r>
              <a:rPr lang="es-ES_tradnl" dirty="0"/>
              <a:t>Los ecosistemas digitales viabilizan compartir y potencias las organizaciones</a:t>
            </a:r>
          </a:p>
          <a:p>
            <a:r>
              <a:rPr lang="es-ES_tradnl" b="1" dirty="0"/>
              <a:t>Es imperioso trabajar en Red</a:t>
            </a:r>
            <a:r>
              <a:rPr lang="es-ES_tradnl" dirty="0"/>
              <a:t>. Solos no podemos es Red es viable</a:t>
            </a:r>
          </a:p>
          <a:p>
            <a:pPr lvl="1"/>
            <a:r>
              <a:rPr lang="es-ES_tradnl" dirty="0"/>
              <a:t>Es viable compartir infraestructura y RRHH (no repetir los mismos cursitos)</a:t>
            </a:r>
          </a:p>
          <a:p>
            <a:pPr lvl="1"/>
            <a:r>
              <a:rPr lang="es-ES_tradnl" dirty="0"/>
              <a:t>El paradigma de ciencia abierta se impone para compartir y reusar ideas </a:t>
            </a:r>
          </a:p>
          <a:p>
            <a:pPr lvl="1"/>
            <a:r>
              <a:rPr lang="es-ES_tradnl" dirty="0"/>
              <a:t>Las herramientas abiertas y estándares nos ahorran esfuerzo y recursos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FFD6F-EC5C-7349-8CBC-9EC3F8F4D80F}"/>
              </a:ext>
            </a:extLst>
          </p:cNvPr>
          <p:cNvSpPr txBox="1"/>
          <p:nvPr/>
        </p:nvSpPr>
        <p:spPr>
          <a:xfrm>
            <a:off x="2634433" y="5020230"/>
            <a:ext cx="84112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Hoy, mas que nunca </a:t>
            </a:r>
          </a:p>
          <a:p>
            <a:r>
              <a:rPr lang="es-ES_tradnl" sz="4000" dirty="0"/>
              <a:t>                        …O inventamos o erramos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F54AC-A576-6D4A-83DB-88AF5C33FEAA}"/>
              </a:ext>
            </a:extLst>
          </p:cNvPr>
          <p:cNvSpPr txBox="1"/>
          <p:nvPr/>
        </p:nvSpPr>
        <p:spPr>
          <a:xfrm>
            <a:off x="8570259" y="629706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Simón Rodríguez  1842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4E373-B258-DA4C-B230-0B2A73DD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0134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84A85-6A43-9E45-B2CE-A8CF3E9A5483}"/>
              </a:ext>
            </a:extLst>
          </p:cNvPr>
          <p:cNvSpPr txBox="1"/>
          <p:nvPr/>
        </p:nvSpPr>
        <p:spPr>
          <a:xfrm>
            <a:off x="4605232" y="2767280"/>
            <a:ext cx="34562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Gracias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AC25A1-293F-1E47-B370-67373ACB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366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01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3C9033F-0D29-1D44-9972-575258AA0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59436" cy="68580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0BAC8B2-D314-3B4E-84C5-EE7444397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062325"/>
            <a:ext cx="12084424" cy="223219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764309D-1F2A-0547-A0FF-B42975C0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85" y="3797673"/>
            <a:ext cx="9867900" cy="17907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A95D9E-A939-5348-8707-FBFB1664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2039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9C64-D08F-0A4C-9AC0-A9A1FB41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130"/>
            <a:ext cx="10515600" cy="468593"/>
          </a:xfrm>
        </p:spPr>
        <p:txBody>
          <a:bodyPr>
            <a:normAutofit fontScale="90000"/>
          </a:bodyPr>
          <a:lstStyle/>
          <a:p>
            <a:r>
              <a:rPr lang="es-ES_tradnl" b="1" dirty="0">
                <a:solidFill>
                  <a:schemeClr val="bg1"/>
                </a:solidFill>
              </a:rPr>
              <a:t>No está resuelto y el problema es universal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94835-E418-224C-B891-CE96960E2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9" y="1021976"/>
            <a:ext cx="11860306" cy="5836024"/>
          </a:xfrm>
        </p:spPr>
        <p:txBody>
          <a:bodyPr>
            <a:normAutofit lnSpcReduction="10000"/>
          </a:bodyPr>
          <a:lstStyle/>
          <a:p>
            <a:r>
              <a:rPr lang="es-ES_tradnl" dirty="0"/>
              <a:t>Ni con vacunas seremos los mismos</a:t>
            </a:r>
          </a:p>
          <a:p>
            <a:pPr lvl="1"/>
            <a:r>
              <a:rPr lang="es-ES_tradnl" dirty="0"/>
              <a:t>Nuevas variantes</a:t>
            </a:r>
          </a:p>
          <a:p>
            <a:pPr lvl="1"/>
            <a:r>
              <a:rPr lang="es-ES_tradnl" dirty="0"/>
              <a:t>Diversidad de vacunas (efectos secundarios)</a:t>
            </a:r>
          </a:p>
          <a:p>
            <a:pPr lvl="1"/>
            <a:r>
              <a:rPr lang="es-ES_tradnl" dirty="0"/>
              <a:t>Seguiremos contagiando y se convertirá (en el mejor de los casos) en una gripa</a:t>
            </a:r>
          </a:p>
          <a:p>
            <a:r>
              <a:rPr lang="es-ES_tradnl" dirty="0"/>
              <a:t>El problema es de gestión (Institucional y profesoral)</a:t>
            </a:r>
          </a:p>
          <a:p>
            <a:pPr lvl="1"/>
            <a:r>
              <a:rPr lang="es-ES_tradnl" dirty="0"/>
              <a:t>En contingencia lo hicimos desde la casa pero… ¿cómo enseñamos y cómo evaluamos?</a:t>
            </a:r>
          </a:p>
          <a:p>
            <a:pPr lvl="1"/>
            <a:r>
              <a:rPr lang="es-ES_tradnl" dirty="0"/>
              <a:t>Y los trabajos de campo, los laboratorios, las clases prácticas</a:t>
            </a:r>
          </a:p>
          <a:p>
            <a:r>
              <a:rPr lang="es-ES_tradnl" dirty="0"/>
              <a:t>Los hogares no estaban (no están, ¿no estarán?) preparados</a:t>
            </a:r>
          </a:p>
          <a:p>
            <a:pPr lvl="1"/>
            <a:r>
              <a:rPr lang="es-ES_tradnl" dirty="0"/>
              <a:t>Las condiciones de internet y familiares no están dadas para profes y estudiantes</a:t>
            </a:r>
          </a:p>
          <a:p>
            <a:pPr lvl="1"/>
            <a:r>
              <a:rPr lang="es-ES_tradnl" dirty="0"/>
              <a:t>La plataforma mas común son celulares </a:t>
            </a:r>
          </a:p>
          <a:p>
            <a:pPr lvl="1"/>
            <a:r>
              <a:rPr lang="es-ES_tradnl" dirty="0"/>
              <a:t>Los ambientes son exigentes para suplir la </a:t>
            </a:r>
            <a:r>
              <a:rPr lang="es-ES_tradnl" dirty="0" err="1"/>
              <a:t>presencialidad</a:t>
            </a:r>
            <a:endParaRPr lang="es-ES_tradnl" dirty="0"/>
          </a:p>
          <a:p>
            <a:pPr lvl="2"/>
            <a:r>
              <a:rPr lang="es-ES_tradnl" dirty="0"/>
              <a:t>Videoconferencias para clases síncronas, </a:t>
            </a:r>
          </a:p>
          <a:p>
            <a:pPr lvl="2"/>
            <a:r>
              <a:rPr lang="es-ES_tradnl" dirty="0"/>
              <a:t>Videos para repaso, </a:t>
            </a:r>
          </a:p>
          <a:p>
            <a:pPr lvl="2"/>
            <a:r>
              <a:rPr lang="es-ES_tradnl" dirty="0"/>
              <a:t>Ambiente para discusión (síncrona y asíncrona)</a:t>
            </a:r>
          </a:p>
          <a:p>
            <a:pPr lvl="2"/>
            <a:r>
              <a:rPr lang="es-ES_tradnl" dirty="0"/>
              <a:t>Acceso remoto a los laboratorios para mediciones </a:t>
            </a:r>
          </a:p>
          <a:p>
            <a:pPr lvl="2"/>
            <a:r>
              <a:rPr lang="es-ES_tradnl" dirty="0"/>
              <a:t>Capacidad de cómputo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7D0E2-B079-244E-9BF1-8EA84E7D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7889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9CE7848-D232-3B46-BAEE-CA8CFCBF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5412"/>
            <a:ext cx="12192000" cy="78248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232C5-1BE8-E74F-A789-578AD9AB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214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6D6FBE3-97C6-1149-856F-5271F713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6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64BE-6E8B-4741-9252-3D53367E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3336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2E7E8-3F72-493E-83A8-8EC9F91E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LA-</a:t>
            </a:r>
            <a:r>
              <a:rPr lang="es-ES" dirty="0" err="1">
                <a:solidFill>
                  <a:schemeClr val="bg1"/>
                </a:solidFill>
              </a:rPr>
              <a:t>CoNGA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physics</a:t>
            </a:r>
            <a:r>
              <a:rPr lang="es-ES" dirty="0">
                <a:solidFill>
                  <a:schemeClr val="bg1"/>
                </a:solidFill>
              </a:rPr>
              <a:t>: Metodología &amp; Plataforma</a:t>
            </a:r>
          </a:p>
        </p:txBody>
      </p:sp>
      <p:pic>
        <p:nvPicPr>
          <p:cNvPr id="4" name="Imagen 6" descr="Imagen que contiene azul&#10;&#10;Descripción generada con confianza muy alta">
            <a:extLst>
              <a:ext uri="{FF2B5EF4-FFF2-40B4-BE49-F238E27FC236}">
                <a16:creationId xmlns:a16="http://schemas.microsoft.com/office/drawing/2014/main" id="{8EC53ABA-11A8-5C42-8751-7BCDF82C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61" y="762000"/>
            <a:ext cx="4114764" cy="4067469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BB6AB5-B40E-284D-AC40-71392CE6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425" y="1084157"/>
            <a:ext cx="3767283" cy="8993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6C00CAB-EF86-A046-8B3B-4AD23209C20F}"/>
              </a:ext>
            </a:extLst>
          </p:cNvPr>
          <p:cNvSpPr txBox="1"/>
          <p:nvPr/>
        </p:nvSpPr>
        <p:spPr>
          <a:xfrm>
            <a:off x="8562109" y="762000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Los cursos en bloques</a:t>
            </a:r>
          </a:p>
        </p:txBody>
      </p:sp>
      <p:pic>
        <p:nvPicPr>
          <p:cNvPr id="33" name="Picture 3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437FC1-198D-1440-88BB-635B78D9B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504" y="2593748"/>
            <a:ext cx="3587175" cy="1957386"/>
          </a:xfrm>
          <a:prstGeom prst="rect">
            <a:avLst/>
          </a:prstGeom>
        </p:spPr>
      </p:pic>
      <p:pic>
        <p:nvPicPr>
          <p:cNvPr id="34" name="Google Shape;103;p15">
            <a:extLst>
              <a:ext uri="{FF2B5EF4-FFF2-40B4-BE49-F238E27FC236}">
                <a16:creationId xmlns:a16="http://schemas.microsoft.com/office/drawing/2014/main" id="{2BDCA618-D25D-D24A-B06E-D9065E053B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922" y="4806656"/>
            <a:ext cx="3061855" cy="195738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CA8C64-BFAE-354A-A05C-C6643E8FD44C}"/>
              </a:ext>
            </a:extLst>
          </p:cNvPr>
          <p:cNvSpPr txBox="1"/>
          <p:nvPr/>
        </p:nvSpPr>
        <p:spPr>
          <a:xfrm>
            <a:off x="8769928" y="227074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El ciclo de los bloques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617C16-0F48-2D41-B688-CA104674528C}"/>
              </a:ext>
            </a:extLst>
          </p:cNvPr>
          <p:cNvSpPr txBox="1"/>
          <p:nvPr/>
        </p:nvSpPr>
        <p:spPr>
          <a:xfrm>
            <a:off x="3610028" y="4085432"/>
            <a:ext cx="1823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Buenas Prácticas</a:t>
            </a:r>
          </a:p>
          <a:p>
            <a:pPr algn="ctr"/>
            <a:r>
              <a:rPr lang="en-CO" dirty="0"/>
              <a:t>Reproducibilidad </a:t>
            </a:r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A23E9-DACB-BE46-9C88-F0C0BBC7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186" y="4624749"/>
            <a:ext cx="2922466" cy="21613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C4985A-CC56-2F47-97DB-ABB55E21F86F}"/>
              </a:ext>
            </a:extLst>
          </p:cNvPr>
          <p:cNvSpPr txBox="1"/>
          <p:nvPr/>
        </p:nvSpPr>
        <p:spPr>
          <a:xfrm>
            <a:off x="6722777" y="4227968"/>
            <a:ext cx="1414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Laboratorios </a:t>
            </a:r>
          </a:p>
          <a:p>
            <a:r>
              <a:rPr lang="en-CO" dirty="0"/>
              <a:t>Remotos</a:t>
            </a:r>
          </a:p>
        </p:txBody>
      </p:sp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0DE8B6-5F24-2542-823B-02DF0B1EF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1" y="3645658"/>
            <a:ext cx="3494187" cy="1958182"/>
          </a:xfrm>
          <a:prstGeom prst="rect">
            <a:avLst/>
          </a:prstGeom>
        </p:spPr>
      </p:pic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542219DD-8ABC-D746-AFD7-A527CB13B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21" y="837552"/>
            <a:ext cx="3206264" cy="215503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3437580-0466-654E-9D8E-8AFCB2E3DA8A}"/>
              </a:ext>
            </a:extLst>
          </p:cNvPr>
          <p:cNvSpPr txBox="1"/>
          <p:nvPr/>
        </p:nvSpPr>
        <p:spPr>
          <a:xfrm>
            <a:off x="637309" y="5888182"/>
            <a:ext cx="23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Integrando Plataformas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3162E2-5CD6-0042-882C-737467A239A1}"/>
              </a:ext>
            </a:extLst>
          </p:cNvPr>
          <p:cNvSpPr txBox="1"/>
          <p:nvPr/>
        </p:nvSpPr>
        <p:spPr>
          <a:xfrm>
            <a:off x="526473" y="3089564"/>
            <a:ext cx="222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En un único ambiente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FF7DA-9C5D-E84E-A308-9A22EAC37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000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writing implement, stationary&#10;&#10;Description automatically generated">
            <a:extLst>
              <a:ext uri="{FF2B5EF4-FFF2-40B4-BE49-F238E27FC236}">
                <a16:creationId xmlns:a16="http://schemas.microsoft.com/office/drawing/2014/main" id="{0C3A3AA7-2E40-944C-9E38-B0646C11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" y="753034"/>
            <a:ext cx="11764279" cy="61049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6C695F-EB1E-C146-B55C-DC27519F2F57}"/>
              </a:ext>
            </a:extLst>
          </p:cNvPr>
          <p:cNvSpPr txBox="1">
            <a:spLocks/>
          </p:cNvSpPr>
          <p:nvPr/>
        </p:nvSpPr>
        <p:spPr>
          <a:xfrm>
            <a:off x="833839" y="78578"/>
            <a:ext cx="10515600" cy="533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O" b="1" dirty="0">
                <a:solidFill>
                  <a:schemeClr val="bg1"/>
                </a:solidFill>
              </a:rPr>
              <a:t>LA-CoNGA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31FAE-3C07-6741-9800-A4BC631BB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86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F895969-A8B1-3644-8AFC-F3C477F173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9653738"/>
              </p:ext>
            </p:extLst>
          </p:nvPr>
        </p:nvGraphicFramePr>
        <p:xfrm>
          <a:off x="3442448" y="651617"/>
          <a:ext cx="4527176" cy="3061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E6FD253-A0CA-AD44-ADB1-DAF0D47259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9723777"/>
              </p:ext>
            </p:extLst>
          </p:nvPr>
        </p:nvGraphicFramePr>
        <p:xfrm>
          <a:off x="127749" y="3713491"/>
          <a:ext cx="3836895" cy="3065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15F20EC-9F19-1241-980D-4791E03EBA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0841545"/>
              </p:ext>
            </p:extLst>
          </p:nvPr>
        </p:nvGraphicFramePr>
        <p:xfrm>
          <a:off x="7046259" y="3592042"/>
          <a:ext cx="5134533" cy="3065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BDF9378B-3A0F-C343-9D2F-CCD898CFD5B6}"/>
              </a:ext>
            </a:extLst>
          </p:cNvPr>
          <p:cNvSpPr txBox="1">
            <a:spLocks/>
          </p:cNvSpPr>
          <p:nvPr/>
        </p:nvSpPr>
        <p:spPr>
          <a:xfrm>
            <a:off x="833839" y="78578"/>
            <a:ext cx="10515600" cy="533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O" b="1" dirty="0">
                <a:solidFill>
                  <a:schemeClr val="bg1"/>
                </a:solidFill>
              </a:rPr>
              <a:t>LA-CoNGA en cifras</a:t>
            </a:r>
          </a:p>
          <a:p>
            <a:endParaRPr lang="en-CO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FEF99-14C7-C34A-AE30-EFD01044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902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11BC-7431-214A-B63C-9D1C9D6E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LA-CoNGA Integrada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C7379E0-265D-2B45-9D47-3123765E8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55" y="784371"/>
            <a:ext cx="9102436" cy="61180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D5CA3-4210-CC4B-875A-8A1BE9C2C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1400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CoNGA" id="{B6AFB516-6ACC-4A43-9BF5-AC89A1E5BD27}" vid="{FC0F9620-8FA3-214D-8999-66D265C3BA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7FD15D82B914CBFF58B4DD46680A5" ma:contentTypeVersion="9" ma:contentTypeDescription="Create a new document." ma:contentTypeScope="" ma:versionID="607e04da26d03431e0acd5516b5258b0">
  <xsd:schema xmlns:xsd="http://www.w3.org/2001/XMLSchema" xmlns:xs="http://www.w3.org/2001/XMLSchema" xmlns:p="http://schemas.microsoft.com/office/2006/metadata/properties" xmlns:ns2="cb95f747-dcc7-4d0c-94b1-df668dbf1540" targetNamespace="http://schemas.microsoft.com/office/2006/metadata/properties" ma:root="true" ma:fieldsID="9ab4698094622955733d250c707b5bcc" ns2:_="">
    <xsd:import namespace="cb95f747-dcc7-4d0c-94b1-df668dbf1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95f747-dcc7-4d0c-94b1-df668dbf15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04CBF3-B6E8-43BE-9F2F-EF19264328E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11A400-72A5-41FB-BB54-15F3CB971E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347C27-7CE2-43C9-BB39-C8595291D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95f747-dcc7-4d0c-94b1-df668dbf15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3542</TotalTime>
  <Words>453</Words>
  <Application>Microsoft Macintosh PowerPoint</Application>
  <PresentationFormat>Widescreen</PresentationFormat>
  <Paragraphs>114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Libre Franklin</vt:lpstr>
      <vt:lpstr>Montserrat</vt:lpstr>
      <vt:lpstr>Roboto</vt:lpstr>
      <vt:lpstr>Office Theme</vt:lpstr>
      <vt:lpstr>La presencialidad remota llegó para quedarse. La experiencia de LA-CoNGA Physics </vt:lpstr>
      <vt:lpstr>PowerPoint Presentation</vt:lpstr>
      <vt:lpstr>No está resuelto y el problema es universal</vt:lpstr>
      <vt:lpstr>PowerPoint Presentation</vt:lpstr>
      <vt:lpstr>PowerPoint Presentation</vt:lpstr>
      <vt:lpstr>LA-CoNGA physics: Metodología &amp; Plataforma</vt:lpstr>
      <vt:lpstr>PowerPoint Presentation</vt:lpstr>
      <vt:lpstr>PowerPoint Presentation</vt:lpstr>
      <vt:lpstr>LA-CoNGA Integrada</vt:lpstr>
      <vt:lpstr>LA-CoNGA physics en el día a día</vt:lpstr>
      <vt:lpstr>PowerPoint Presentation</vt:lpstr>
      <vt:lpstr>PowerPoint Presentation</vt:lpstr>
      <vt:lpstr>PowerPoint Presentation</vt:lpstr>
      <vt:lpstr>LA-CoNGA interactúa</vt:lpstr>
      <vt:lpstr>LA-CoNGA laboratorios remotos</vt:lpstr>
      <vt:lpstr>PowerPoint Presentation</vt:lpstr>
      <vt:lpstr>La vida nos cambió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ALBERTO NUNEZ DE VIL MARTINEZ</dc:creator>
  <cp:lastModifiedBy>LUIS ALBERTO NUNEZ DE VIL MARTINEZ</cp:lastModifiedBy>
  <cp:revision>79</cp:revision>
  <cp:lastPrinted>2021-04-09T03:52:05Z</cp:lastPrinted>
  <dcterms:created xsi:type="dcterms:W3CDTF">2020-08-14T11:48:34Z</dcterms:created>
  <dcterms:modified xsi:type="dcterms:W3CDTF">2021-04-09T19:52:06Z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0x0101005EB7FD15D82B914CBFF58B4DD46680A5</vt:lpwstr>
  </property>
</Properties>
</file>